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F944BD-0800-46B7-9421-94970843C60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031AD0B-F547-4078-8EAC-E3DDD884AA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D125225-31AF-4568-9F34-6398D6A85034}"/>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5" name="Espace réservé du pied de page 4">
            <a:extLst>
              <a:ext uri="{FF2B5EF4-FFF2-40B4-BE49-F238E27FC236}">
                <a16:creationId xmlns:a16="http://schemas.microsoft.com/office/drawing/2014/main" id="{E088F761-6E90-4708-A54E-E0728F5422B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AB9FBF9-D25A-4AD9-808B-7F5FFE97F135}"/>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188829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999201-D3E3-43BA-BD2B-BB4ACF7151B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E981482-F9E7-4A90-B99A-929D334A695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966E5F1-C6BC-4222-BBD5-49E332283720}"/>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5" name="Espace réservé du pied de page 4">
            <a:extLst>
              <a:ext uri="{FF2B5EF4-FFF2-40B4-BE49-F238E27FC236}">
                <a16:creationId xmlns:a16="http://schemas.microsoft.com/office/drawing/2014/main" id="{BFFDC4E9-F9D6-40FC-971F-FA6490EABD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CDE96D2-B3E3-4DA0-8A3D-0584D8FC0D16}"/>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101197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0E7196C-5F14-4AF1-934F-BC9089097F6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0F36B9F-644F-448D-B066-BAE0A2E9F2D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D2F8513-85E8-44C6-BB72-26FA4192DC5A}"/>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5" name="Espace réservé du pied de page 4">
            <a:extLst>
              <a:ext uri="{FF2B5EF4-FFF2-40B4-BE49-F238E27FC236}">
                <a16:creationId xmlns:a16="http://schemas.microsoft.com/office/drawing/2014/main" id="{0CBFE2CE-50A3-460E-A7FC-CDEFBE576C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9A6D1B1-0B80-4671-A37C-CDEA3304B207}"/>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369145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7C9C3-87AD-42ED-81C2-B4E37149226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FA3A27C-ED34-4EA6-9C5B-E2239F89CA2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B1A2683-BFC1-4CD2-A2B4-51DA460A8D1C}"/>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5" name="Espace réservé du pied de page 4">
            <a:extLst>
              <a:ext uri="{FF2B5EF4-FFF2-40B4-BE49-F238E27FC236}">
                <a16:creationId xmlns:a16="http://schemas.microsoft.com/office/drawing/2014/main" id="{4A438144-E580-44CE-8BCB-7C87642E2A7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A1EC6C-D359-4FD0-B4A5-F4DB4E7D2945}"/>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240707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E6BDF7-C811-471D-81B3-7C0483EDE0E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87B16B3-F3BE-4C7B-93BD-0B5D9567F7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233DE8A-5765-4179-B639-142726B14639}"/>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5" name="Espace réservé du pied de page 4">
            <a:extLst>
              <a:ext uri="{FF2B5EF4-FFF2-40B4-BE49-F238E27FC236}">
                <a16:creationId xmlns:a16="http://schemas.microsoft.com/office/drawing/2014/main" id="{F2EB1B91-6806-4913-A3EF-49BCB4A493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0B7A2A-1647-4702-ADDF-27716DA04AD2}"/>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67214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B4C9C0-10C6-42DB-828A-BB1F59FB80F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B1CF172-80FA-463B-A879-4E91A52ED49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C630F91-A39F-47F1-AE4D-CE08DC0D54C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7F91E1C-A5AD-4AF3-B727-925924D41844}"/>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6" name="Espace réservé du pied de page 5">
            <a:extLst>
              <a:ext uri="{FF2B5EF4-FFF2-40B4-BE49-F238E27FC236}">
                <a16:creationId xmlns:a16="http://schemas.microsoft.com/office/drawing/2014/main" id="{C63852F0-C8C8-45AB-983E-F4F682BC398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CB90F3C-7153-4B8C-B36A-04F0E070F2C6}"/>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281536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FCE27D-4963-4C63-AA99-5F265E3E13D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A53FFBD-0B06-4DC1-9FD7-BB8631D597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A407038-7B21-427D-BE36-E82F54306E6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295B7F3-D099-432E-BD21-8D2444D325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5AB7072-6538-49FC-A3E2-187CBCA221F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4103D1C-5265-46A1-B0BD-66620B84867E}"/>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8" name="Espace réservé du pied de page 7">
            <a:extLst>
              <a:ext uri="{FF2B5EF4-FFF2-40B4-BE49-F238E27FC236}">
                <a16:creationId xmlns:a16="http://schemas.microsoft.com/office/drawing/2014/main" id="{9B1BE5D9-D1D8-4569-B85A-2A99936B92D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8A7E0BA-513B-4D86-B098-C2CD56B78F47}"/>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1090497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654BE8-5A52-4B7E-9A76-56F62E7EA00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8EA7D11-56A3-4603-B197-B3414F1439F4}"/>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4" name="Espace réservé du pied de page 3">
            <a:extLst>
              <a:ext uri="{FF2B5EF4-FFF2-40B4-BE49-F238E27FC236}">
                <a16:creationId xmlns:a16="http://schemas.microsoft.com/office/drawing/2014/main" id="{08E0AA10-70A0-4E87-B10C-D17055CE7F8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E2FA756-1420-45C2-8070-7441790618B1}"/>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16940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C74ABFF-49A8-44F6-B1C8-922DE9A0D750}"/>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3" name="Espace réservé du pied de page 2">
            <a:extLst>
              <a:ext uri="{FF2B5EF4-FFF2-40B4-BE49-F238E27FC236}">
                <a16:creationId xmlns:a16="http://schemas.microsoft.com/office/drawing/2014/main" id="{8E3FBD40-0BF0-4D95-976D-FBB72EF7535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4B7FFED-7A89-4AF4-AFC8-52463A328C22}"/>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427055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25334E-4BC0-45FF-9200-B619CCCDF22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7CBBC49-7984-4388-8DC7-84881CAC90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5BE734D-CB83-4B0F-A48E-E4016FC44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50EBC0F-7625-4D8D-A26E-3BF7F100E8E0}"/>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6" name="Espace réservé du pied de page 5">
            <a:extLst>
              <a:ext uri="{FF2B5EF4-FFF2-40B4-BE49-F238E27FC236}">
                <a16:creationId xmlns:a16="http://schemas.microsoft.com/office/drawing/2014/main" id="{7EE036CE-F6F5-456A-90D0-E2FAEB385AD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58FC1CB-B976-464A-A8B7-6DFD085E2C7E}"/>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4018566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366EEB-8AC4-4F68-9BBE-84A070425E3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3D8A49D-32CF-4642-8684-FA14FD0196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8FB9BB5-A3C2-4937-9781-1652A9A7CD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8B1E33-F1C1-42DE-88B8-D86555B89731}"/>
              </a:ext>
            </a:extLst>
          </p:cNvPr>
          <p:cNvSpPr>
            <a:spLocks noGrp="1"/>
          </p:cNvSpPr>
          <p:nvPr>
            <p:ph type="dt" sz="half" idx="10"/>
          </p:nvPr>
        </p:nvSpPr>
        <p:spPr/>
        <p:txBody>
          <a:bodyPr/>
          <a:lstStyle/>
          <a:p>
            <a:fld id="{7447D394-5511-4875-8226-262A89A8900D}" type="datetimeFigureOut">
              <a:rPr lang="fr-FR" smtClean="0"/>
              <a:t>31/01/2022</a:t>
            </a:fld>
            <a:endParaRPr lang="fr-FR"/>
          </a:p>
        </p:txBody>
      </p:sp>
      <p:sp>
        <p:nvSpPr>
          <p:cNvPr id="6" name="Espace réservé du pied de page 5">
            <a:extLst>
              <a:ext uri="{FF2B5EF4-FFF2-40B4-BE49-F238E27FC236}">
                <a16:creationId xmlns:a16="http://schemas.microsoft.com/office/drawing/2014/main" id="{E53F92CE-4030-470F-BA64-A30B706088E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15AC97-39FA-4E86-8745-3F1FBA5ACD91}"/>
              </a:ext>
            </a:extLst>
          </p:cNvPr>
          <p:cNvSpPr>
            <a:spLocks noGrp="1"/>
          </p:cNvSpPr>
          <p:nvPr>
            <p:ph type="sldNum" sz="quarter" idx="12"/>
          </p:nvPr>
        </p:nvSpPr>
        <p:spPr/>
        <p:txBody>
          <a:bodyPr/>
          <a:lstStyle/>
          <a:p>
            <a:fld id="{F86C7806-0BB4-4401-8013-D8FFE4C4E297}" type="slidenum">
              <a:rPr lang="fr-FR" smtClean="0"/>
              <a:t>‹N°›</a:t>
            </a:fld>
            <a:endParaRPr lang="fr-FR"/>
          </a:p>
        </p:txBody>
      </p:sp>
    </p:spTree>
    <p:extLst>
      <p:ext uri="{BB962C8B-B14F-4D97-AF65-F5344CB8AC3E}">
        <p14:creationId xmlns:p14="http://schemas.microsoft.com/office/powerpoint/2010/main" val="292999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7188732-C217-4C30-95AA-0BC6F9536C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14D87FA-30E5-48EA-9650-C5DB5282D1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4BBD30D-DBBE-453E-88A4-C56698D69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7D394-5511-4875-8226-262A89A8900D}" type="datetimeFigureOut">
              <a:rPr lang="fr-FR" smtClean="0"/>
              <a:t>31/01/2022</a:t>
            </a:fld>
            <a:endParaRPr lang="fr-FR"/>
          </a:p>
        </p:txBody>
      </p:sp>
      <p:sp>
        <p:nvSpPr>
          <p:cNvPr id="5" name="Espace réservé du pied de page 4">
            <a:extLst>
              <a:ext uri="{FF2B5EF4-FFF2-40B4-BE49-F238E27FC236}">
                <a16:creationId xmlns:a16="http://schemas.microsoft.com/office/drawing/2014/main" id="{D109BF70-A30A-4B1F-869D-871E4B07B1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BB4510C-3C89-4F12-B4B1-8FC35E7F83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C7806-0BB4-4401-8013-D8FFE4C4E297}" type="slidenum">
              <a:rPr lang="fr-FR" smtClean="0"/>
              <a:t>‹N°›</a:t>
            </a:fld>
            <a:endParaRPr lang="fr-FR"/>
          </a:p>
        </p:txBody>
      </p:sp>
    </p:spTree>
    <p:extLst>
      <p:ext uri="{BB962C8B-B14F-4D97-AF65-F5344CB8AC3E}">
        <p14:creationId xmlns:p14="http://schemas.microsoft.com/office/powerpoint/2010/main" val="2001673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3E8425-13AD-489C-8C9D-1E6BFC54969C}"/>
              </a:ext>
            </a:extLst>
          </p:cNvPr>
          <p:cNvSpPr>
            <a:spLocks noGrp="1"/>
          </p:cNvSpPr>
          <p:nvPr>
            <p:ph type="ctrTitle"/>
          </p:nvPr>
        </p:nvSpPr>
        <p:spPr>
          <a:xfrm>
            <a:off x="1524000" y="0"/>
            <a:ext cx="9144000" cy="3509963"/>
          </a:xfrm>
        </p:spPr>
        <p:txBody>
          <a:bodyPr>
            <a:normAutofit fontScale="90000"/>
          </a:bodyPr>
          <a:lstStyle/>
          <a:p>
            <a:br>
              <a:rPr lang="fr-FR" sz="1600" dirty="0"/>
            </a:br>
            <a:br>
              <a:rPr lang="fr-FR" sz="1600" dirty="0"/>
            </a:br>
            <a:br>
              <a:rPr lang="fr-FR" sz="1600" dirty="0"/>
            </a:br>
            <a:br>
              <a:rPr lang="fr-FR" sz="1600" dirty="0"/>
            </a:br>
            <a:br>
              <a:rPr lang="fr-FR" sz="1600" dirty="0"/>
            </a:br>
            <a:br>
              <a:rPr lang="fr-FR" sz="1600" dirty="0"/>
            </a:br>
            <a:br>
              <a:rPr lang="fr-FR" sz="1600" dirty="0"/>
            </a:br>
            <a:r>
              <a:rPr lang="fr-FR" sz="3100" b="1" dirty="0"/>
              <a:t>Pratique sportive, sciences et humanités </a:t>
            </a:r>
            <a:br>
              <a:rPr lang="fr-FR" sz="3100" b="1" dirty="0"/>
            </a:br>
            <a:br>
              <a:rPr lang="fr-FR" sz="2700" b="1" dirty="0"/>
            </a:br>
            <a:r>
              <a:rPr lang="fr-FR" sz="2700" b="1" dirty="0"/>
              <a:t>Ce nouvel enseignement de spécialité "éducation physique, pratiques et cultures sportives" dépassera le champ strict de la pratique sportive. En plus des enseignements en éducation physique et sportive, il intégrera d’autres champs disciplinaires (sciences, humanités…) en associant des apports pratiques et des contenus théoriques</a:t>
            </a:r>
            <a:r>
              <a:rPr lang="fr-FR" sz="2700" dirty="0"/>
              <a:t>.  </a:t>
            </a:r>
            <a:br>
              <a:rPr lang="fr-FR" sz="2700" dirty="0"/>
            </a:br>
            <a:br>
              <a:rPr lang="fr-FR" sz="2700" dirty="0"/>
            </a:br>
            <a:r>
              <a:rPr lang="fr-FR" sz="1300" dirty="0"/>
              <a:t>.</a:t>
            </a:r>
            <a:r>
              <a:rPr lang="fr-FR" dirty="0"/>
              <a:t>.</a:t>
            </a:r>
          </a:p>
        </p:txBody>
      </p:sp>
      <p:sp>
        <p:nvSpPr>
          <p:cNvPr id="3" name="Sous-titre 2">
            <a:extLst>
              <a:ext uri="{FF2B5EF4-FFF2-40B4-BE49-F238E27FC236}">
                <a16:creationId xmlns:a16="http://schemas.microsoft.com/office/drawing/2014/main" id="{89509A49-AADB-44A8-8811-DE3732CAFE6C}"/>
              </a:ext>
            </a:extLst>
          </p:cNvPr>
          <p:cNvSpPr>
            <a:spLocks noGrp="1"/>
          </p:cNvSpPr>
          <p:nvPr>
            <p:ph type="subTitle" idx="1"/>
          </p:nvPr>
        </p:nvSpPr>
        <p:spPr>
          <a:xfrm>
            <a:off x="330200" y="3602038"/>
            <a:ext cx="11176000" cy="2976562"/>
          </a:xfrm>
        </p:spPr>
        <p:txBody>
          <a:bodyPr>
            <a:normAutofit fontScale="92500" lnSpcReduction="20000"/>
          </a:bodyPr>
          <a:lstStyle/>
          <a:p>
            <a:r>
              <a:rPr lang="fr-FR" sz="2600" b="1" dirty="0"/>
              <a:t>Il devra permettre aux élèves de développer :</a:t>
            </a:r>
            <a:br>
              <a:rPr lang="fr-FR" sz="2600" b="1" dirty="0"/>
            </a:br>
            <a:br>
              <a:rPr lang="fr-FR" sz="2600" b="1" dirty="0"/>
            </a:br>
            <a:r>
              <a:rPr lang="fr-FR" sz="2600" b="1" dirty="0"/>
              <a:t>-une pratique approfondie et équilibrée d’activités physiques, sportives et artistiques </a:t>
            </a:r>
          </a:p>
          <a:p>
            <a:r>
              <a:rPr lang="fr-FR" sz="2600" b="1" dirty="0"/>
              <a:t>-des compétences transversales essentielles à la réussite de leur parcours ;</a:t>
            </a:r>
          </a:p>
          <a:p>
            <a:br>
              <a:rPr lang="fr-FR" sz="2600" b="1" dirty="0"/>
            </a:br>
            <a:r>
              <a:rPr lang="fr-FR" sz="2600" b="1" dirty="0"/>
              <a:t>-un regard critique et éclairé sur leur pratique et la diversité de ses enjeux ;</a:t>
            </a:r>
          </a:p>
          <a:p>
            <a:br>
              <a:rPr lang="fr-FR" sz="2600" b="1" dirty="0"/>
            </a:br>
            <a:r>
              <a:rPr lang="fr-FR" sz="2600" b="1" dirty="0"/>
              <a:t>-une connaissance de la diversité des secteurs professionnels liés au sport et à la pratique physique</a:t>
            </a:r>
          </a:p>
          <a:p>
            <a:endParaRPr lang="fr-FR" dirty="0"/>
          </a:p>
          <a:p>
            <a:endParaRPr lang="fr-FR" dirty="0"/>
          </a:p>
          <a:p>
            <a:endParaRPr lang="fr-FR" dirty="0"/>
          </a:p>
        </p:txBody>
      </p:sp>
    </p:spTree>
    <p:extLst>
      <p:ext uri="{BB962C8B-B14F-4D97-AF65-F5344CB8AC3E}">
        <p14:creationId xmlns:p14="http://schemas.microsoft.com/office/powerpoint/2010/main" val="314578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9EFFF7-CA11-483D-8A55-E86F0B34CD1A}"/>
              </a:ext>
            </a:extLst>
          </p:cNvPr>
          <p:cNvSpPr>
            <a:spLocks noGrp="1"/>
          </p:cNvSpPr>
          <p:nvPr>
            <p:ph type="title"/>
          </p:nvPr>
        </p:nvSpPr>
        <p:spPr>
          <a:xfrm>
            <a:off x="2705100" y="365125"/>
            <a:ext cx="8648700" cy="1325563"/>
          </a:xfrm>
        </p:spPr>
        <p:txBody>
          <a:bodyPr/>
          <a:lstStyle/>
          <a:p>
            <a:r>
              <a:rPr lang="fr-FR" b="1" dirty="0"/>
              <a:t>Qu’étudie t’on?</a:t>
            </a:r>
          </a:p>
        </p:txBody>
      </p:sp>
      <p:sp>
        <p:nvSpPr>
          <p:cNvPr id="3" name="Espace réservé du contenu 2">
            <a:extLst>
              <a:ext uri="{FF2B5EF4-FFF2-40B4-BE49-F238E27FC236}">
                <a16:creationId xmlns:a16="http://schemas.microsoft.com/office/drawing/2014/main" id="{16EB57B7-6DC3-41AF-B3ED-13870327BA70}"/>
              </a:ext>
            </a:extLst>
          </p:cNvPr>
          <p:cNvSpPr>
            <a:spLocks noGrp="1"/>
          </p:cNvSpPr>
          <p:nvPr>
            <p:ph idx="1"/>
          </p:nvPr>
        </p:nvSpPr>
        <p:spPr/>
        <p:txBody>
          <a:bodyPr>
            <a:normAutofit/>
          </a:bodyPr>
          <a:lstStyle/>
          <a:p>
            <a:r>
              <a:rPr lang="fr-FR" sz="4400" dirty="0"/>
              <a:t>Métiers du sport et corps humain</a:t>
            </a:r>
          </a:p>
          <a:p>
            <a:r>
              <a:rPr lang="fr-FR" sz="4400" dirty="0"/>
              <a:t>Pratique physique et santé</a:t>
            </a:r>
          </a:p>
          <a:p>
            <a:r>
              <a:rPr lang="fr-FR" sz="4400" dirty="0"/>
              <a:t>Technologie des A.P.S.A</a:t>
            </a:r>
          </a:p>
          <a:p>
            <a:r>
              <a:rPr lang="fr-FR" sz="4400" dirty="0"/>
              <a:t>Pratique physique dans le monde contemporain</a:t>
            </a:r>
          </a:p>
        </p:txBody>
      </p:sp>
    </p:spTree>
    <p:extLst>
      <p:ext uri="{BB962C8B-B14F-4D97-AF65-F5344CB8AC3E}">
        <p14:creationId xmlns:p14="http://schemas.microsoft.com/office/powerpoint/2010/main" val="269243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0E9012C-9EA3-417C-A722-692C3069D77B}"/>
              </a:ext>
            </a:extLst>
          </p:cNvPr>
          <p:cNvSpPr txBox="1"/>
          <p:nvPr/>
        </p:nvSpPr>
        <p:spPr>
          <a:xfrm>
            <a:off x="787400" y="800100"/>
            <a:ext cx="10909300" cy="4893647"/>
          </a:xfrm>
          <a:prstGeom prst="rect">
            <a:avLst/>
          </a:prstGeom>
          <a:noFill/>
        </p:spPr>
        <p:txBody>
          <a:bodyPr wrap="square">
            <a:spAutoFit/>
          </a:bodyPr>
          <a:lstStyle/>
          <a:p>
            <a:r>
              <a:rPr lang="fr-FR" sz="2400" b="0" i="0" dirty="0">
                <a:solidFill>
                  <a:srgbClr val="000000"/>
                </a:solidFill>
                <a:effectLst/>
                <a:latin typeface="Roboto" panose="02000000000000000000" pitchFamily="2" charset="0"/>
              </a:rPr>
              <a:t>Source d’épanouissement, d’accomplissement et de réussite pour tous les élèves, la pratique sportive est un vecteur de progrès et un levier contre l’échec scolaire. Elle constitue un déterminant majeur de l’intégration sociale et de l’unité de la nation. </a:t>
            </a:r>
            <a:br>
              <a:rPr lang="fr-FR" sz="2400" dirty="0"/>
            </a:br>
            <a:r>
              <a:rPr lang="fr-FR" sz="2400" b="0" i="0" dirty="0">
                <a:solidFill>
                  <a:srgbClr val="000000"/>
                </a:solidFill>
                <a:effectLst/>
                <a:latin typeface="Roboto" panose="02000000000000000000" pitchFamily="2" charset="0"/>
              </a:rPr>
              <a:t>Le nouvel enseignement de spécialité "éducation physique, pratiques et culture sportives" offre des perspectives de parcours d’études et d’insertion professionnelle dans de nombreux secteurs tels que les métiers de la santé et du bien-être, l’enseignement, l’entraînement, la gestion, la communication, le secteur événementiel, la recherche et la sécurité. </a:t>
            </a:r>
            <a:br>
              <a:rPr lang="fr-FR" sz="2400" dirty="0"/>
            </a:br>
            <a:r>
              <a:rPr lang="fr-FR" sz="2400" b="0" i="0" dirty="0">
                <a:solidFill>
                  <a:srgbClr val="000000"/>
                </a:solidFill>
                <a:effectLst/>
                <a:latin typeface="Roboto" panose="02000000000000000000" pitchFamily="2" charset="0"/>
              </a:rPr>
              <a:t>A l’approche des Jeux Olympiques et Paralympiques de 2024, la création de ce nouvel enseignement s’inscrit dans la réflexion engagée pour répondre aux enjeux d’employabilité et de diversification des métiers dans un secteur en pleine évolution</a:t>
            </a:r>
            <a:endParaRPr lang="fr-FR" sz="2400" dirty="0"/>
          </a:p>
        </p:txBody>
      </p:sp>
    </p:spTree>
    <p:extLst>
      <p:ext uri="{BB962C8B-B14F-4D97-AF65-F5344CB8AC3E}">
        <p14:creationId xmlns:p14="http://schemas.microsoft.com/office/powerpoint/2010/main" val="274712841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Grand écran</PresentationFormat>
  <Paragraphs>12</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Roboto</vt:lpstr>
      <vt:lpstr>Thème Office</vt:lpstr>
      <vt:lpstr>       Pratique sportive, sciences et humanités   Ce nouvel enseignement de spécialité "éducation physique, pratiques et cultures sportives" dépassera le champ strict de la pratique sportive. En plus des enseignements en éducation physique et sportive, il intégrera d’autres champs disciplinaires (sciences, humanités…) en associant des apports pratiques et des contenus théoriques.    ..</vt:lpstr>
      <vt:lpstr>Qu’étudie t’on?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Pratique sportive, sciences et humanités   Ce nouvel enseignement de spécialité "éducation physique, pratiques et cultures sportives" dépassera le champ strict de la pratique sportive. En plus des enseignements en éducation physique et sportive, il intégrera d’autres champs disciplinaires (sciences, humanités…) en associant des apports pratiques et des contenus théoriques.    ..</dc:title>
  <dc:creator>Respc cycles lycée</dc:creator>
  <cp:lastModifiedBy>Respc cycles lycée</cp:lastModifiedBy>
  <cp:revision>1</cp:revision>
  <dcterms:created xsi:type="dcterms:W3CDTF">2022-01-26T08:23:04Z</dcterms:created>
  <dcterms:modified xsi:type="dcterms:W3CDTF">2022-01-31T13:42:28Z</dcterms:modified>
</cp:coreProperties>
</file>